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400" r:id="rId3"/>
    <p:sldId id="474" r:id="rId4"/>
    <p:sldId id="473" r:id="rId5"/>
    <p:sldId id="472" r:id="rId6"/>
    <p:sldId id="360" r:id="rId7"/>
    <p:sldId id="350" r:id="rId8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ison Sloane" initials="AS" lastIdx="1" clrIdx="0">
    <p:extLst>
      <p:ext uri="{19B8F6BF-5375-455C-9EA6-DF929625EA0E}">
        <p15:presenceInfo xmlns:p15="http://schemas.microsoft.com/office/powerpoint/2012/main" userId="S-1-5-21-789336058-1275210071-839522115-8648" providerId="AD"/>
      </p:ext>
    </p:extLst>
  </p:cmAuthor>
  <p:cmAuthor id="2" name="Maxine Hlaba" initials="MH" lastIdx="8" clrIdx="1">
    <p:extLst>
      <p:ext uri="{19B8F6BF-5375-455C-9EA6-DF929625EA0E}">
        <p15:presenceInfo xmlns:p15="http://schemas.microsoft.com/office/powerpoint/2012/main" userId="S-1-5-21-789336058-1275210071-839522115-867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82400"/>
    <a:srgbClr val="FFFF99"/>
    <a:srgbClr val="996633"/>
    <a:srgbClr val="FFFF66"/>
    <a:srgbClr val="FFDF79"/>
    <a:srgbClr val="F790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5314" autoAdjust="0"/>
  </p:normalViewPr>
  <p:slideViewPr>
    <p:cSldViewPr snapToObjects="1">
      <p:cViewPr varScale="1">
        <p:scale>
          <a:sx n="64" d="100"/>
          <a:sy n="64" d="100"/>
        </p:scale>
        <p:origin x="156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618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1442E5-4448-47ED-ACE6-FE127EBBD34C}" type="datetimeFigureOut">
              <a:rPr lang="en-ZA" smtClean="0"/>
              <a:t>2019/07/31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D8B4EB-98D3-479C-95EA-5E9129280F65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6119002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D8B4EB-98D3-479C-95EA-5E9129280F65}" type="slidenum">
              <a:rPr lang="en-ZA" smtClean="0"/>
              <a:t>3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8824015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 err="1"/>
              <a:t>Riyaadah</a:t>
            </a:r>
            <a:r>
              <a:rPr lang="en-US" dirty="0"/>
              <a:t> (</a:t>
            </a:r>
            <a:r>
              <a:rPr lang="en-US" b="1" dirty="0"/>
              <a:t>Riyad</a:t>
            </a:r>
            <a:r>
              <a:rPr lang="en-US" dirty="0"/>
              <a:t>) in Session 1 </a:t>
            </a:r>
            <a:r>
              <a:rPr lang="en-US" b="1" dirty="0"/>
              <a:t>&amp; Ozzie</a:t>
            </a:r>
            <a:r>
              <a:rPr lang="en-US" dirty="0"/>
              <a:t> in session 3 indicated that Digital / “Mobile” is not new to Banks</a:t>
            </a:r>
          </a:p>
          <a:p>
            <a:pPr marL="0" indent="0">
              <a:buFontTx/>
              <a:buNone/>
            </a:pPr>
            <a:endParaRPr lang="en-US" dirty="0"/>
          </a:p>
          <a:p>
            <a:pPr marL="171450" indent="-171450">
              <a:buFontTx/>
              <a:buChar char="-"/>
            </a:pPr>
            <a:r>
              <a:rPr lang="en-US" dirty="0" err="1"/>
              <a:t>Mbingo</a:t>
            </a:r>
            <a:r>
              <a:rPr lang="en-US" dirty="0"/>
              <a:t> from Session</a:t>
            </a: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D8B4EB-98D3-479C-95EA-5E9129280F65}" type="slidenum">
              <a:rPr lang="en-ZA" smtClean="0"/>
              <a:t>4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8745857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Dialog: </a:t>
            </a:r>
          </a:p>
          <a:p>
            <a:pPr marL="628650" lvl="1" indent="-171450">
              <a:buFontTx/>
              <a:buChar char="-"/>
            </a:pPr>
            <a:r>
              <a:rPr lang="en-US" dirty="0" err="1"/>
              <a:t>Riyaadah</a:t>
            </a:r>
            <a:r>
              <a:rPr lang="en-US" dirty="0"/>
              <a:t> (</a:t>
            </a:r>
            <a:r>
              <a:rPr lang="en-US" b="1" dirty="0"/>
              <a:t>Riyad</a:t>
            </a:r>
            <a:r>
              <a:rPr lang="en-US" dirty="0"/>
              <a:t>) from Session 1 indicated that KYC will continue to be a challenge as people get displaced &amp; lose they primary ID means (documents; fixed physical addresses; </a:t>
            </a:r>
            <a:r>
              <a:rPr lang="en-US" dirty="0" err="1"/>
              <a:t>etc</a:t>
            </a:r>
            <a:r>
              <a:rPr lang="en-US" dirty="0"/>
              <a:t>)</a:t>
            </a:r>
          </a:p>
          <a:p>
            <a:pPr marL="628650" lvl="1" indent="-171450">
              <a:buFontTx/>
              <a:buChar char="-"/>
            </a:pPr>
            <a:r>
              <a:rPr lang="en-US" b="1" dirty="0" err="1"/>
              <a:t>Mbingo</a:t>
            </a:r>
            <a:r>
              <a:rPr lang="en-US" dirty="0"/>
              <a:t> from Session 1 indicated that, in an attempt to hide their fraudulently acquired funds, what I choose to call “suspects” continually move from the use of once method of payment to another (&amp; even amongst Service providers)</a:t>
            </a:r>
          </a:p>
          <a:p>
            <a:pPr marL="171450" indent="-171450">
              <a:buFontTx/>
              <a:buChar char="-"/>
            </a:pPr>
            <a:endParaRPr lang="en-US" dirty="0"/>
          </a:p>
          <a:p>
            <a:pPr marL="1085850" lvl="2" indent="-171450">
              <a:buFontTx/>
              <a:buChar char="-"/>
            </a:pPr>
            <a:r>
              <a:rPr lang="en-US" dirty="0"/>
              <a:t>How can these issues be effectively addressed without the Service Providers who experience these challenges constantly engaging with the FICs / FIUs?</a:t>
            </a:r>
          </a:p>
          <a:p>
            <a:endParaRPr lang="en-US" dirty="0"/>
          </a:p>
          <a:p>
            <a:r>
              <a:rPr lang="en-US" dirty="0"/>
              <a:t>- Agile: </a:t>
            </a:r>
            <a:r>
              <a:rPr lang="en-US" b="1" dirty="0"/>
              <a:t>Beverly from CBE</a:t>
            </a:r>
            <a:r>
              <a:rPr lang="en-US" dirty="0"/>
              <a:t> in session 3 indicated that CBE have publicly committed to Agility</a:t>
            </a: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D8B4EB-98D3-479C-95EA-5E9129280F65}" type="slidenum">
              <a:rPr lang="en-ZA" smtClean="0"/>
              <a:t>6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8470133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73FA4-1A1D-CB48-A945-A146C6F0291B}" type="datetimeFigureOut">
              <a:rPr lang="en-US" smtClean="0"/>
              <a:pPr/>
              <a:t>7/31/2019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08A0F-3551-4444-BBB5-AFD1CD7DF5A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73FA4-1A1D-CB48-A945-A146C6F0291B}" type="datetimeFigureOut">
              <a:rPr lang="en-US" smtClean="0"/>
              <a:pPr/>
              <a:t>7/31/2019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08A0F-3551-4444-BBB5-AFD1CD7DF5A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73FA4-1A1D-CB48-A945-A146C6F0291B}" type="datetimeFigureOut">
              <a:rPr lang="en-US" smtClean="0"/>
              <a:pPr/>
              <a:t>7/31/2019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08A0F-3551-4444-BBB5-AFD1CD7DF5A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73FA4-1A1D-CB48-A945-A146C6F0291B}" type="datetimeFigureOut">
              <a:rPr lang="en-US" smtClean="0"/>
              <a:pPr/>
              <a:t>7/31/2019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08A0F-3551-4444-BBB5-AFD1CD7DF5A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73FA4-1A1D-CB48-A945-A146C6F0291B}" type="datetimeFigureOut">
              <a:rPr lang="en-US" smtClean="0"/>
              <a:pPr/>
              <a:t>7/31/2019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08A0F-3551-4444-BBB5-AFD1CD7DF5A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73FA4-1A1D-CB48-A945-A146C6F0291B}" type="datetimeFigureOut">
              <a:rPr lang="en-US" smtClean="0"/>
              <a:pPr/>
              <a:t>7/31/2019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08A0F-3551-4444-BBB5-AFD1CD7DF5A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73FA4-1A1D-CB48-A945-A146C6F0291B}" type="datetimeFigureOut">
              <a:rPr lang="en-US" smtClean="0"/>
              <a:pPr/>
              <a:t>7/31/2019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08A0F-3551-4444-BBB5-AFD1CD7DF5A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73FA4-1A1D-CB48-A945-A146C6F0291B}" type="datetimeFigureOut">
              <a:rPr lang="en-US" smtClean="0"/>
              <a:pPr/>
              <a:t>7/31/2019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08A0F-3551-4444-BBB5-AFD1CD7DF5A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73FA4-1A1D-CB48-A945-A146C6F0291B}" type="datetimeFigureOut">
              <a:rPr lang="en-US" smtClean="0"/>
              <a:pPr/>
              <a:t>7/31/2019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08A0F-3551-4444-BBB5-AFD1CD7DF5A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73FA4-1A1D-CB48-A945-A146C6F0291B}" type="datetimeFigureOut">
              <a:rPr lang="en-US" smtClean="0"/>
              <a:pPr/>
              <a:t>7/31/2019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08A0F-3551-4444-BBB5-AFD1CD7DF5A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73FA4-1A1D-CB48-A945-A146C6F0291B}" type="datetimeFigureOut">
              <a:rPr lang="en-US" smtClean="0"/>
              <a:pPr/>
              <a:t>7/31/2019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08A0F-3551-4444-BBB5-AFD1CD7DF5A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ADCSlide1B 3rd Option.jp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54" y="1391"/>
            <a:ext cx="9140292" cy="687028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573FA4-1A1D-CB48-A945-A146C6F0291B}" type="datetimeFigureOut">
              <a:rPr lang="en-US" smtClean="0"/>
              <a:pPr/>
              <a:t>7/31/2019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A08A0F-3551-4444-BBB5-AFD1CD7DF5A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ABCSlide1c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7" y="-27384"/>
            <a:ext cx="9140293" cy="687028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93503"/>
            <a:ext cx="6858000" cy="1152128"/>
          </a:xfrm>
        </p:spPr>
        <p:txBody>
          <a:bodyPr>
            <a:normAutofit/>
          </a:bodyPr>
          <a:lstStyle/>
          <a:p>
            <a:r>
              <a:rPr lang="en-ZA" sz="3200" dirty="0">
                <a:solidFill>
                  <a:srgbClr val="482400"/>
                </a:solidFill>
              </a:rPr>
              <a:t>Approach for Digital Financial Service in Africa</a:t>
            </a:r>
            <a:endParaRPr lang="en-US" sz="3200" dirty="0">
              <a:solidFill>
                <a:srgbClr val="4824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7192" y="2215815"/>
            <a:ext cx="7249615" cy="758825"/>
          </a:xfrm>
        </p:spPr>
        <p:txBody>
          <a:bodyPr>
            <a:noAutofit/>
          </a:bodyPr>
          <a:lstStyle/>
          <a:p>
            <a:r>
              <a:rPr lang="en-US" sz="4400" b="1" dirty="0">
                <a:solidFill>
                  <a:srgbClr val="482400"/>
                </a:solidFill>
              </a:rPr>
              <a:t>ITU Consumer Forum 2019</a:t>
            </a:r>
          </a:p>
          <a:p>
            <a:r>
              <a:rPr lang="en-US" sz="4400" b="1" dirty="0">
                <a:solidFill>
                  <a:srgbClr val="482400"/>
                </a:solidFill>
              </a:rPr>
              <a:t>Kingdom of </a:t>
            </a:r>
            <a:r>
              <a:rPr lang="en-US" sz="4400" b="1" dirty="0" err="1">
                <a:solidFill>
                  <a:srgbClr val="482400"/>
                </a:solidFill>
              </a:rPr>
              <a:t>eSwatini</a:t>
            </a:r>
            <a:endParaRPr lang="en-US" sz="4400" b="1" dirty="0">
              <a:solidFill>
                <a:srgbClr val="4824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0974392-763B-4D64-A49B-A7EF301A7CD6}"/>
              </a:ext>
            </a:extLst>
          </p:cNvPr>
          <p:cNvSpPr txBox="1"/>
          <p:nvPr/>
        </p:nvSpPr>
        <p:spPr>
          <a:xfrm>
            <a:off x="6660232" y="5949280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482400"/>
                </a:solidFill>
              </a:rPr>
              <a:t>31 July 2019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0FDD94A-8EA9-4DBA-B244-FD3E3A8FB142}"/>
              </a:ext>
            </a:extLst>
          </p:cNvPr>
          <p:cNvSpPr txBox="1"/>
          <p:nvPr/>
        </p:nvSpPr>
        <p:spPr>
          <a:xfrm>
            <a:off x="6660232" y="6597353"/>
            <a:ext cx="23042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482400"/>
                </a:solidFill>
              </a:rPr>
              <a:t>Prepared by: R. Lekhanya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284" y="116632"/>
            <a:ext cx="7355160" cy="1143000"/>
          </a:xfrm>
        </p:spPr>
        <p:txBody>
          <a:bodyPr>
            <a:normAutofit/>
          </a:bodyPr>
          <a:lstStyle/>
          <a:p>
            <a:r>
              <a:rPr lang="en-ZA" sz="3000" b="1" dirty="0">
                <a:solidFill>
                  <a:srgbClr val="482400"/>
                </a:solidFill>
              </a:rPr>
              <a:t>Index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8175"/>
            <a:ext cx="8229600" cy="5035698"/>
          </a:xfrm>
        </p:spPr>
        <p:txBody>
          <a:bodyPr>
            <a:noAutofit/>
          </a:bodyPr>
          <a:lstStyle/>
          <a:p>
            <a:pPr marL="0" indent="0" eaLnBrk="0" hangingPunct="0">
              <a:buNone/>
            </a:pPr>
            <a:endParaRPr lang="en-US" sz="2400" dirty="0">
              <a:solidFill>
                <a:srgbClr val="482400"/>
              </a:solidFill>
            </a:endParaRPr>
          </a:p>
          <a:p>
            <a:pPr eaLnBrk="0" hangingPunct="0"/>
            <a:r>
              <a:rPr lang="en-US" sz="2400" dirty="0">
                <a:solidFill>
                  <a:srgbClr val="482400"/>
                </a:solidFill>
              </a:rPr>
              <a:t>Legal context</a:t>
            </a:r>
          </a:p>
          <a:p>
            <a:pPr eaLnBrk="0" hangingPunct="0"/>
            <a:r>
              <a:rPr lang="en-US" sz="2400" dirty="0">
                <a:solidFill>
                  <a:srgbClr val="482400"/>
                </a:solidFill>
              </a:rPr>
              <a:t>Areas of co-operation</a:t>
            </a:r>
          </a:p>
          <a:p>
            <a:pPr eaLnBrk="0" hangingPunct="0"/>
            <a:r>
              <a:rPr lang="en-US" sz="2400" dirty="0">
                <a:solidFill>
                  <a:srgbClr val="482400"/>
                </a:solidFill>
              </a:rPr>
              <a:t>The Rails</a:t>
            </a:r>
          </a:p>
          <a:p>
            <a:pPr eaLnBrk="0" hangingPunct="0"/>
            <a:r>
              <a:rPr lang="en-US" sz="2400" dirty="0">
                <a:solidFill>
                  <a:srgbClr val="482400"/>
                </a:solidFill>
              </a:rPr>
              <a:t>Recommendations</a:t>
            </a:r>
          </a:p>
        </p:txBody>
      </p:sp>
    </p:spTree>
    <p:extLst>
      <p:ext uri="{BB962C8B-B14F-4D97-AF65-F5344CB8AC3E}">
        <p14:creationId xmlns:p14="http://schemas.microsoft.com/office/powerpoint/2010/main" val="41321271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7B0A36-2849-4C33-923C-165142887C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Legal context</a:t>
            </a:r>
            <a:endParaRPr lang="en-ZA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F855466-7D89-4090-B5D4-552AA2FFC17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55576" y="1326311"/>
            <a:ext cx="7416824" cy="480610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8FE2A0B-0425-49E6-80AD-70BD2D0D0506}"/>
              </a:ext>
            </a:extLst>
          </p:cNvPr>
          <p:cNvSpPr txBox="1"/>
          <p:nvPr/>
        </p:nvSpPr>
        <p:spPr>
          <a:xfrm>
            <a:off x="755576" y="6132413"/>
            <a:ext cx="75736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Guiding principles shaping engagements for the better in recent days</a:t>
            </a:r>
          </a:p>
          <a:p>
            <a:r>
              <a:rPr lang="en-US" dirty="0"/>
              <a:t>(STP; Customer-Level vs Transaction-Level Sanctions Screening; </a:t>
            </a:r>
            <a:r>
              <a:rPr lang="en-US" dirty="0" err="1"/>
              <a:t>etc</a:t>
            </a:r>
            <a:r>
              <a:rPr lang="en-US" dirty="0"/>
              <a:t>)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028871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1139B7-1B43-438F-AA7C-C0CE3BD510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US" sz="3600" dirty="0"/>
              <a:t>Cooperative vs Competitive space</a:t>
            </a:r>
            <a:endParaRPr lang="en-ZA" sz="3600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D133F7D1-218E-411B-8A6C-B32189B98D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56583" y="2348880"/>
            <a:ext cx="8830834" cy="331003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4E6BBEC-11F2-43AE-9101-58390BC61DA1}"/>
              </a:ext>
            </a:extLst>
          </p:cNvPr>
          <p:cNvSpPr txBox="1"/>
          <p:nvPr/>
        </p:nvSpPr>
        <p:spPr>
          <a:xfrm>
            <a:off x="156584" y="1628800"/>
            <a:ext cx="8830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Digital just another channel?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213913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72ADE6-4AF3-48B4-81B6-B09DF4643E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The Rails</a:t>
            </a:r>
            <a:endParaRPr lang="en-ZA" sz="4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4C273B7-E9F7-4E12-8C66-94B9E71C87ED}"/>
              </a:ext>
            </a:extLst>
          </p:cNvPr>
          <p:cNvSpPr txBox="1"/>
          <p:nvPr/>
        </p:nvSpPr>
        <p:spPr>
          <a:xfrm>
            <a:off x="7330393" y="1256565"/>
            <a:ext cx="1507269" cy="473327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800" dirty="0"/>
              <a:t>SADC RTGS live Jul 13</a:t>
            </a:r>
            <a:endParaRPr lang="en-US" sz="18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285750" indent="-285750" rtl="0">
              <a:buFont typeface="Wingdings" panose="05000000000000000000" pitchFamily="2" charset="2"/>
              <a:buChar char="Ø"/>
            </a:pPr>
            <a:endParaRPr lang="en-US" sz="9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800" dirty="0"/>
              <a:t>RCSO role open to competition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9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800" dirty="0"/>
              <a:t>Current RSCO messaging in ISO20022 standard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9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800" dirty="0"/>
              <a:t>Batch &amp; Real Time (TCIB) - specs being aligned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9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800" dirty="0"/>
              <a:t>Settlement Risk being addressed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89680F5B-6453-4D26-BDBC-4C1414A019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4485" y="1352825"/>
            <a:ext cx="6871649" cy="431561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4A665DCC-66E1-4DE1-BDEE-85EC50FA26CC}"/>
              </a:ext>
            </a:extLst>
          </p:cNvPr>
          <p:cNvCxnSpPr>
            <a:cxnSpLocks/>
          </p:cNvCxnSpPr>
          <p:nvPr/>
        </p:nvCxnSpPr>
        <p:spPr>
          <a:xfrm flipH="1">
            <a:off x="1566730" y="2132856"/>
            <a:ext cx="1664214" cy="1594003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7682343C-470C-4845-9C31-16601E6FA2A6}"/>
              </a:ext>
            </a:extLst>
          </p:cNvPr>
          <p:cNvCxnSpPr>
            <a:cxnSpLocks/>
          </p:cNvCxnSpPr>
          <p:nvPr/>
        </p:nvCxnSpPr>
        <p:spPr>
          <a:xfrm>
            <a:off x="4065937" y="2132856"/>
            <a:ext cx="2090239" cy="1594003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5E9AC13D-E688-423D-981F-01B780612A6A}"/>
              </a:ext>
            </a:extLst>
          </p:cNvPr>
          <p:cNvSpPr txBox="1"/>
          <p:nvPr/>
        </p:nvSpPr>
        <p:spPr>
          <a:xfrm>
            <a:off x="1367988" y="3160986"/>
            <a:ext cx="1292773" cy="26801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rtl="0"/>
            <a:r>
              <a:rPr lang="en-US" sz="14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Advise of Debit</a:t>
            </a:r>
            <a:endParaRPr lang="en-ZA" sz="1400" b="0" i="0" u="none" strike="noStrike" kern="1200" baseline="0" dirty="0" err="1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539FD4C-6C44-484A-B0A2-55F08E56DCAC}"/>
              </a:ext>
            </a:extLst>
          </p:cNvPr>
          <p:cNvSpPr txBox="1"/>
          <p:nvPr/>
        </p:nvSpPr>
        <p:spPr>
          <a:xfrm>
            <a:off x="4863403" y="3146063"/>
            <a:ext cx="1292773" cy="26801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rtl="0"/>
            <a:r>
              <a:rPr lang="en-US" sz="14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Advise of Credit</a:t>
            </a:r>
            <a:endParaRPr lang="en-ZA" sz="1400" b="0" i="0" u="none" strike="noStrike" kern="1200" baseline="0" dirty="0" err="1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C5CF0BA-F8EB-4C6B-9869-D2BC0918CC85}"/>
              </a:ext>
            </a:extLst>
          </p:cNvPr>
          <p:cNvSpPr txBox="1"/>
          <p:nvPr/>
        </p:nvSpPr>
        <p:spPr>
          <a:xfrm>
            <a:off x="306338" y="5744855"/>
            <a:ext cx="70240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New, all-encompassing Association “formed”</a:t>
            </a:r>
            <a:endParaRPr lang="en-ZA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2B9C598-2954-4561-BB8D-1169006C4D43}"/>
              </a:ext>
            </a:extLst>
          </p:cNvPr>
          <p:cNvSpPr txBox="1"/>
          <p:nvPr/>
        </p:nvSpPr>
        <p:spPr>
          <a:xfrm>
            <a:off x="306338" y="6190599"/>
            <a:ext cx="70240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Ownership of “current” RCSO up for discussion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414725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-290793" y="307845"/>
            <a:ext cx="8229600" cy="528867"/>
          </a:xfrm>
        </p:spPr>
        <p:txBody>
          <a:bodyPr>
            <a:noAutofit/>
          </a:bodyPr>
          <a:lstStyle/>
          <a:p>
            <a:pPr algn="r"/>
            <a:r>
              <a:rPr lang="en-US" sz="3000" b="1" dirty="0">
                <a:solidFill>
                  <a:srgbClr val="482400"/>
                </a:solidFill>
              </a:rPr>
              <a:t>Recommendations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320914" y="1268760"/>
            <a:ext cx="7561428" cy="5400600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rgbClr val="482400"/>
                </a:solidFill>
              </a:rPr>
              <a:t>Constant, progressive dialog amongst all stakeholders, with following “ingredients”: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srgbClr val="482400"/>
                </a:solidFill>
              </a:rPr>
              <a:t>Mutual trust &amp; respect (NO power playing) in the co-operative space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srgbClr val="482400"/>
                </a:solidFill>
              </a:rPr>
              <a:t>Agile implementation whenever possible (including through Sandboxes / Labs)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rgbClr val="482400"/>
                </a:solidFill>
              </a:rPr>
              <a:t>Engagement of Regional Stakeholders / Community as early as possible in all initiatives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srgbClr val="482400"/>
                </a:solidFill>
              </a:rPr>
              <a:t>Even if initiative is seen as local</a:t>
            </a:r>
          </a:p>
          <a:p>
            <a:pPr lvl="2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1200" dirty="0">
                <a:solidFill>
                  <a:srgbClr val="482400"/>
                </a:solidFill>
              </a:rPr>
              <a:t>Lots of wisdom Regionally &amp;</a:t>
            </a:r>
          </a:p>
          <a:p>
            <a:pPr lvl="2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1200" dirty="0">
                <a:solidFill>
                  <a:srgbClr val="482400"/>
                </a:solidFill>
              </a:rPr>
              <a:t>Helps manage potential future Regional implications better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rgbClr val="482400"/>
                </a:solidFill>
              </a:rPr>
              <a:t>Regular self-assessment of progress towards agreed goal &amp; self-correction when necessary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srgbClr val="482400"/>
                </a:solidFill>
              </a:rPr>
              <a:t>Also taking into account new developments / information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rgbClr val="482400"/>
                </a:solidFill>
              </a:rPr>
              <a:t>Quality of Service &amp; Data Protection standards require urgent attention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srgbClr val="482400"/>
                </a:solidFill>
              </a:rPr>
              <a:t>Including on dispute resolution</a:t>
            </a:r>
          </a:p>
          <a:p>
            <a:pPr lvl="2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1200" dirty="0">
                <a:solidFill>
                  <a:srgbClr val="482400"/>
                </a:solidFill>
              </a:rPr>
              <a:t>Trust at the heart of Financial Services &amp; cannot &amp; should not be compromised</a:t>
            </a:r>
          </a:p>
        </p:txBody>
      </p:sp>
    </p:spTree>
    <p:extLst>
      <p:ext uri="{BB962C8B-B14F-4D97-AF65-F5344CB8AC3E}">
        <p14:creationId xmlns:p14="http://schemas.microsoft.com/office/powerpoint/2010/main" val="241132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66018"/>
            <a:ext cx="8229600" cy="4525963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ZA" sz="4000" dirty="0">
                <a:solidFill>
                  <a:srgbClr val="482400"/>
                </a:solidFill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420896736"/>
      </p:ext>
    </p:extLst>
  </p:cSld>
  <p:clrMapOvr>
    <a:masterClrMapping/>
  </p:clrMapOvr>
</p:sld>
</file>

<file path=ppt/theme/theme1.xml><?xml version="1.0" encoding="utf-8"?>
<a:theme xmlns:a="http://schemas.openxmlformats.org/drawingml/2006/main" name="SADCPAYPRO PPT temp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SADCPAYPRO PPT temp</Template>
  <TotalTime>4122</TotalTime>
  <Words>388</Words>
  <Application>Microsoft Office PowerPoint</Application>
  <PresentationFormat>On-screen Show (4:3)</PresentationFormat>
  <Paragraphs>57</Paragraphs>
  <Slides>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Wingdings</vt:lpstr>
      <vt:lpstr>SADCPAYPRO PPT temp</vt:lpstr>
      <vt:lpstr>Approach for Digital Financial Service in Africa</vt:lpstr>
      <vt:lpstr>Index</vt:lpstr>
      <vt:lpstr>Legal context</vt:lpstr>
      <vt:lpstr>Cooperative vs Competitive space</vt:lpstr>
      <vt:lpstr>The Rails</vt:lpstr>
      <vt:lpstr>Recommendations</vt:lpstr>
      <vt:lpstr>PowerPoint Presentation</vt:lpstr>
    </vt:vector>
  </TitlesOfParts>
  <Company>The Banking Association South Africa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SADC BA</dc:title>
  <dc:creator>Arthur Cousins</dc:creator>
  <cp:lastModifiedBy>Lekhanya, Realeboha R</cp:lastModifiedBy>
  <cp:revision>383</cp:revision>
  <cp:lastPrinted>2018-11-27T05:19:58Z</cp:lastPrinted>
  <dcterms:created xsi:type="dcterms:W3CDTF">2013-05-06T09:53:33Z</dcterms:created>
  <dcterms:modified xsi:type="dcterms:W3CDTF">2019-07-31T09:28:05Z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  <property fmtid="{D5CDD505-2E9C-101B-9397-08002B2CF9AE}" pid="3" name="_AdHocReviewCycleID">
    <vt:i4>2073086707</vt:i4>
  </property>
  <property fmtid="{D5CDD505-2E9C-101B-9397-08002B2CF9AE}" pid="4" name="_EmailSubject">
    <vt:lpwstr>SADC Banking Association - General Presentation PSMB 15Nov2018.PPTX</vt:lpwstr>
  </property>
  <property fmtid="{D5CDD505-2E9C-101B-9397-08002B2CF9AE}" pid="5" name="_AuthorEmail">
    <vt:lpwstr>alisons@sadcbanking.org</vt:lpwstr>
  </property>
  <property fmtid="{D5CDD505-2E9C-101B-9397-08002B2CF9AE}" pid="6" name="_AuthorEmailDisplayName">
    <vt:lpwstr>Alison Sloane</vt:lpwstr>
  </property>
  <property fmtid="{D5CDD505-2E9C-101B-9397-08002B2CF9AE}" pid="7" name="_PreviousAdHocReviewCycleID">
    <vt:i4>333487661</vt:i4>
  </property>
  <property fmtid="{D5CDD505-2E9C-101B-9397-08002B2CF9AE}" pid="8" name="MSIP_Label_1277e578-2b62-4afb-9007-20be614231f0_Enabled">
    <vt:lpwstr>True</vt:lpwstr>
  </property>
  <property fmtid="{D5CDD505-2E9C-101B-9397-08002B2CF9AE}" pid="9" name="MSIP_Label_1277e578-2b62-4afb-9007-20be614231f0_SiteId">
    <vt:lpwstr>7369e6ec-faa6-42fa-bc0e-4f332da5b1db</vt:lpwstr>
  </property>
  <property fmtid="{D5CDD505-2E9C-101B-9397-08002B2CF9AE}" pid="10" name="MSIP_Label_1277e578-2b62-4afb-9007-20be614231f0_Owner">
    <vt:lpwstr>Brad.Gillis@standardbank.co.za</vt:lpwstr>
  </property>
  <property fmtid="{D5CDD505-2E9C-101B-9397-08002B2CF9AE}" pid="11" name="MSIP_Label_1277e578-2b62-4afb-9007-20be614231f0_SetDate">
    <vt:lpwstr>2019-07-26T12:45:29.5866059Z</vt:lpwstr>
  </property>
  <property fmtid="{D5CDD505-2E9C-101B-9397-08002B2CF9AE}" pid="12" name="MSIP_Label_1277e578-2b62-4afb-9007-20be614231f0_Name">
    <vt:lpwstr>General</vt:lpwstr>
  </property>
  <property fmtid="{D5CDD505-2E9C-101B-9397-08002B2CF9AE}" pid="13" name="MSIP_Label_1277e578-2b62-4afb-9007-20be614231f0_Application">
    <vt:lpwstr>Microsoft Azure Information Protection</vt:lpwstr>
  </property>
  <property fmtid="{D5CDD505-2E9C-101B-9397-08002B2CF9AE}" pid="14" name="MSIP_Label_1277e578-2b62-4afb-9007-20be614231f0_Extended_MSFT_Method">
    <vt:lpwstr>Automatic</vt:lpwstr>
  </property>
  <property fmtid="{D5CDD505-2E9C-101B-9397-08002B2CF9AE}" pid="15" name="Sensitivity">
    <vt:lpwstr>General</vt:lpwstr>
  </property>
</Properties>
</file>